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2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</p:sldMasterIdLst>
  <p:notesMasterIdLst>
    <p:notesMasterId r:id="rId2"/>
  </p:notesMasterIdLst>
  <p:sldIdLst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1416" y="276"/>
      </p:cViewPr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3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462571A9-2254-42EB-8984-19A2E9295C0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739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4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4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4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76EDCA64-8039-4AB0-A38F-98BF8D589D69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1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1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4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1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5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9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3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76EDCA64-8039-4AB0-A38F-98BF8D589D69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9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6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10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7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1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16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7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21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2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4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72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8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68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72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32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3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7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99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0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70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0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7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8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6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1F7CE2-89F6-4501-B94A-DDC133A2CA7A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EF4B64-DC4B-47BD-A1E9-86CCC4C6AE95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hyperlink" Target="https://www.biblegateway.com/passage/?search=2%20Corinthians%2011:2-3&amp;version=NKJV%23fen-NKJV-28993a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75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586" name="TextBox 7"/>
          <p:cNvSpPr txBox="1"/>
          <p:nvPr/>
        </p:nvSpPr>
        <p:spPr>
          <a:xfrm>
            <a:off x="385483" y="179294"/>
            <a:ext cx="11421034" cy="249174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6000" lang="en-US">
                <a:solidFill>
                  <a:schemeClr val="bg1"/>
                </a:solidFill>
                <a:latin typeface="Amasis MT Pro Black" panose="02040A04050005020304" pitchFamily="18" charset="0"/>
              </a:rPr>
              <a:t>THE PARABLE OF THE </a:t>
            </a:r>
          </a:p>
          <a:p>
            <a:pPr algn="ctr"/>
            <a:r>
              <a:rPr dirty="0" sz="6000" lang="en-US">
                <a:solidFill>
                  <a:schemeClr val="bg1"/>
                </a:solidFill>
                <a:latin typeface="Amasis MT Pro Black" panose="02040A04050005020304" pitchFamily="18" charset="0"/>
              </a:rPr>
              <a:t>TEN VIRGINS</a:t>
            </a:r>
          </a:p>
          <a:p>
            <a:pPr algn="ctr"/>
            <a:r>
              <a:rPr dirty="0" sz="4000" lang="en-US">
                <a:solidFill>
                  <a:schemeClr val="bg1"/>
                </a:solidFill>
                <a:latin typeface="Amasis MT Pro Black" panose="02040A04050005020304" pitchFamily="18" charset="0"/>
              </a:rPr>
              <a:t>Mat. 25:1-13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587" name="TextBox 7"/>
          <p:cNvSpPr txBox="1"/>
          <p:nvPr/>
        </p:nvSpPr>
        <p:spPr>
          <a:xfrm>
            <a:off x="0" y="305067"/>
            <a:ext cx="12192000" cy="6060440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r>
              <a:rPr b="1" dirty="0" sz="4000" lang="en-US"/>
              <a:t>The Parable of the Ten Virgins</a:t>
            </a:r>
          </a:p>
          <a:p>
            <a:r>
              <a:rPr b="1" dirty="0" sz="4000" lang="en-US"/>
              <a:t>25 </a:t>
            </a:r>
            <a:r>
              <a:rPr dirty="0" sz="4000" lang="en-US"/>
              <a:t>“At that time the kingdom of heaven will be like ten virgins who took their lamps and went out to meet the bridegroom. </a:t>
            </a:r>
            <a:r>
              <a:rPr baseline="30000" b="1" dirty="0" sz="4000" lang="en-US"/>
              <a:t>2 </a:t>
            </a:r>
            <a:r>
              <a:rPr dirty="0" sz="4000" lang="en-US"/>
              <a:t>Five of them were foolish and five were wise. </a:t>
            </a:r>
            <a:r>
              <a:rPr baseline="30000" b="1" dirty="0" sz="4000" lang="en-US"/>
              <a:t>3 </a:t>
            </a:r>
            <a:r>
              <a:rPr dirty="0" sz="4000" lang="en-US"/>
              <a:t>The foolish ones took their lamps but did not take any oil with them. </a:t>
            </a:r>
            <a:r>
              <a:rPr baseline="30000" b="1" dirty="0" sz="4000" lang="en-US"/>
              <a:t>4 </a:t>
            </a:r>
            <a:r>
              <a:rPr dirty="0" sz="4000" lang="en-US"/>
              <a:t>The wise ones, however, took oil in jars along with their lamps. </a:t>
            </a:r>
            <a:r>
              <a:rPr baseline="30000" b="1" dirty="0" sz="4000" lang="en-US"/>
              <a:t>5 </a:t>
            </a:r>
            <a:r>
              <a:rPr dirty="0" sz="4000" lang="en-US"/>
              <a:t>The bridegroom was a long time in coming, and they all became drowsy and fell asleep.</a:t>
            </a:r>
          </a:p>
          <a:p>
            <a:pPr algn="ctr"/>
            <a:endParaRPr dirty="0" sz="4000" lang="en-US">
              <a:latin typeface="Cooper Black" panose="0208090404030B0204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588" name="TextBox 7"/>
          <p:cNvSpPr txBox="1"/>
          <p:nvPr/>
        </p:nvSpPr>
        <p:spPr>
          <a:xfrm>
            <a:off x="0" y="305067"/>
            <a:ext cx="12192000" cy="5946140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r>
              <a:rPr baseline="30000" b="1" dirty="0" sz="4000" lang="en-US"/>
              <a:t>6 </a:t>
            </a:r>
            <a:r>
              <a:rPr dirty="0" sz="4000" lang="en-US"/>
              <a:t>“At midnight the cry rang out: ‘Here’s the bridegroom! Come out to meet him!’</a:t>
            </a:r>
          </a:p>
          <a:p>
            <a:r>
              <a:rPr baseline="30000" b="1" dirty="0" sz="4000" lang="en-US"/>
              <a:t>7 </a:t>
            </a:r>
            <a:r>
              <a:rPr dirty="0" sz="4000" lang="en-US"/>
              <a:t>“Then all the virgins woke up and trimmed their lamps. </a:t>
            </a:r>
            <a:r>
              <a:rPr baseline="30000" b="1" dirty="0" sz="4000" lang="en-US"/>
              <a:t>8 </a:t>
            </a:r>
            <a:r>
              <a:rPr dirty="0" sz="4000" lang="en-US"/>
              <a:t>The foolish ones said to the wise, ‘Give us some of your oil; our lamps are going out.’</a:t>
            </a:r>
          </a:p>
          <a:p>
            <a:r>
              <a:rPr baseline="30000" b="1" dirty="0" sz="4000" lang="en-US"/>
              <a:t>9 </a:t>
            </a:r>
            <a:r>
              <a:rPr dirty="0" sz="4000" lang="en-US"/>
              <a:t>“‘No,’ they replied, ‘there may not be enough for both us and you. Instead, go to those who sell oil and buy some for yourselves.’</a:t>
            </a:r>
          </a:p>
          <a:p>
            <a:pPr algn="ctr"/>
            <a:endParaRPr dirty="0" sz="7200" lang="en-US">
              <a:latin typeface="Cooper Black" panose="0208090404030B0204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589" name="TextBox 7"/>
          <p:cNvSpPr txBox="1"/>
          <p:nvPr/>
        </p:nvSpPr>
        <p:spPr>
          <a:xfrm>
            <a:off x="0" y="-5417"/>
            <a:ext cx="12192000" cy="6695440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r>
              <a:rPr baseline="30000" b="1" dirty="0" sz="4400" lang="en-US"/>
              <a:t>10 </a:t>
            </a:r>
            <a:r>
              <a:rPr dirty="0" sz="4400" lang="en-US"/>
              <a:t>“But while they were on their way to buy the oil, the bridegroom arrived. The virgins who were ready went </a:t>
            </a:r>
            <a:r>
              <a:rPr dirty="0" sz="4000" lang="en-US"/>
              <a:t>in</a:t>
            </a:r>
            <a:r>
              <a:rPr dirty="0" sz="4400" lang="en-US"/>
              <a:t> with him to the wedding banquet. And the door was shut.</a:t>
            </a:r>
          </a:p>
          <a:p>
            <a:r>
              <a:rPr baseline="30000" b="1" dirty="0" sz="4400" lang="en-US"/>
              <a:t>11 </a:t>
            </a:r>
            <a:r>
              <a:rPr dirty="0" sz="4400" lang="en-US"/>
              <a:t>“Later the others also came. ‘Lord, Lord,’ they said, ‘open the door for us!’</a:t>
            </a:r>
          </a:p>
          <a:p>
            <a:r>
              <a:rPr baseline="30000" b="1" dirty="0" sz="4400" lang="en-US"/>
              <a:t>12 </a:t>
            </a:r>
            <a:r>
              <a:rPr dirty="0" sz="4400" lang="en-US"/>
              <a:t>“But he replied, ‘Truly I tell you, I don’t know you.’</a:t>
            </a:r>
          </a:p>
          <a:p>
            <a:r>
              <a:rPr baseline="30000" b="1" dirty="0" sz="4400" lang="en-US"/>
              <a:t>13 </a:t>
            </a:r>
            <a:r>
              <a:rPr dirty="0" sz="4400" lang="en-US"/>
              <a:t>“Therefore keep watch, because you do not know the day or the hour.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593" name="TextBox 7"/>
          <p:cNvSpPr txBox="1"/>
          <p:nvPr/>
        </p:nvSpPr>
        <p:spPr>
          <a:xfrm>
            <a:off x="0" y="1309033"/>
            <a:ext cx="12192000" cy="3046988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4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THIS PARABLE EMPHASIZES THAT ALL CHRISTIANS MUST ALWAYS EXAMINE THEIR OWN SPIRITUAL CONDITION IN THE LIGHT OF CHRIST’S RETURN.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597" name="TextBox 7"/>
          <p:cNvSpPr txBox="1"/>
          <p:nvPr/>
        </p:nvSpPr>
        <p:spPr>
          <a:xfrm>
            <a:off x="0" y="520510"/>
            <a:ext cx="12192000" cy="5816977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66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BIBLE TEACHES THAT JESUS CHRIST IS THE “BRIDEGROOM”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b="1" dirty="0" sz="66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54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2 Corinthians 11:2-3;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54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Revelation 19:7-10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01" name="TextBox 7"/>
          <p:cNvSpPr txBox="1"/>
          <p:nvPr/>
        </p:nvSpPr>
        <p:spPr>
          <a:xfrm>
            <a:off x="0" y="3072348"/>
            <a:ext cx="12192000" cy="3785652"/>
          </a:xfrm>
          <a:prstGeom prst="rect"/>
          <a:solidFill>
            <a:schemeClr val="bg1">
              <a:alpha val="45000"/>
            </a:schemeClr>
          </a:solidFill>
        </p:spPr>
        <p:txBody>
          <a:bodyPr rtlCol="0"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aseline="30000" b="1" dirty="0" sz="4000" lang="en-US">
                <a:solidFill>
                  <a:srgbClr val="FF0000"/>
                </a:solidFill>
              </a:rPr>
              <a:t>2 </a:t>
            </a:r>
            <a:r>
              <a:rPr b="1" dirty="0" sz="4000" lang="en-US">
                <a:solidFill>
                  <a:srgbClr val="FF0000"/>
                </a:solidFill>
              </a:rPr>
              <a:t>For I am jealous for you with godly jealousy. For I have betrothed you to one husband, that I may present </a:t>
            </a:r>
            <a:r>
              <a:rPr b="1" dirty="0" sz="4000" i="1" lang="en-US">
                <a:solidFill>
                  <a:srgbClr val="FF0000"/>
                </a:solidFill>
              </a:rPr>
              <a:t>you</a:t>
            </a:r>
            <a:r>
              <a:rPr b="1" dirty="0" sz="4000" lang="en-US">
                <a:solidFill>
                  <a:srgbClr val="FF0000"/>
                </a:solidFill>
              </a:rPr>
              <a:t> </a:t>
            </a:r>
            <a:r>
              <a:rPr b="1" dirty="0" sz="4000" i="1" lang="en-US">
                <a:solidFill>
                  <a:srgbClr val="FF0000"/>
                </a:solidFill>
              </a:rPr>
              <a:t>as</a:t>
            </a:r>
            <a:r>
              <a:rPr b="1" dirty="0" sz="4000" lang="en-US">
                <a:solidFill>
                  <a:srgbClr val="FF0000"/>
                </a:solidFill>
              </a:rPr>
              <a:t> a chaste virgin to Christ. </a:t>
            </a:r>
            <a:r>
              <a:rPr baseline="30000" b="1" dirty="0" sz="4000" lang="en-US">
                <a:solidFill>
                  <a:srgbClr val="FF0000"/>
                </a:solidFill>
              </a:rPr>
              <a:t>3 </a:t>
            </a:r>
            <a:r>
              <a:rPr b="1" dirty="0" sz="4000" lang="en-US">
                <a:solidFill>
                  <a:srgbClr val="FF0000"/>
                </a:solidFill>
              </a:rPr>
              <a:t>But I fear, lest somehow, as the serpent deceived Eve by his craftiness, so your minds may be corrupted from the </a:t>
            </a:r>
            <a:r>
              <a:rPr baseline="30000" b="1" dirty="0" sz="4000" lang="en-US">
                <a:solidFill>
                  <a:srgbClr val="FF0000"/>
                </a:solidFill>
              </a:rPr>
              <a:t>[</a:t>
            </a:r>
            <a:r>
              <a:rPr baseline="30000" b="1" dirty="0" sz="4000" lang="en-US">
                <a:solidFill>
                  <a:srgbClr val="FF0000"/>
                </a:solidFill>
                <a:hlinkClick r:id="rId2" tooltip="See footnote a"/>
              </a:rPr>
              <a:t>a</a:t>
            </a:r>
            <a:r>
              <a:rPr baseline="30000" b="1" dirty="0" sz="4000" lang="en-US">
                <a:solidFill>
                  <a:srgbClr val="FF0000"/>
                </a:solidFill>
              </a:rPr>
              <a:t>]</a:t>
            </a:r>
            <a:r>
              <a:rPr b="1" dirty="0" sz="4000" lang="en-US">
                <a:solidFill>
                  <a:srgbClr val="FF0000"/>
                </a:solidFill>
              </a:rPr>
              <a:t>simplicity that is in Christ. 2 Cor. 11:2-3</a:t>
            </a:r>
            <a:endParaRPr b="1" dirty="0" sz="40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05" name="TextBox 7"/>
          <p:cNvSpPr txBox="1"/>
          <p:nvPr/>
        </p:nvSpPr>
        <p:spPr>
          <a:xfrm>
            <a:off x="0" y="177610"/>
            <a:ext cx="12192000" cy="2308324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72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I. WHO ARE THE TEN VIRGINS? (V. 1)</a:t>
            </a:r>
            <a:endParaRPr b="1" dirty="0" sz="60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09" name="TextBox 7"/>
          <p:cNvSpPr txBox="1"/>
          <p:nvPr/>
        </p:nvSpPr>
        <p:spPr>
          <a:xfrm>
            <a:off x="0" y="1059238"/>
            <a:ext cx="12192000" cy="3785652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0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ALL WHO PROFESS OUTWARDLY CHRIST AS SAVIOR AND LORD.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13" name="TextBox 7"/>
          <p:cNvSpPr txBox="1"/>
          <p:nvPr/>
        </p:nvSpPr>
        <p:spPr>
          <a:xfrm>
            <a:off x="0" y="468688"/>
            <a:ext cx="12192000" cy="3785652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80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II. THE CLASSIFICATION OF THE TEN VIRGIN.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80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(VV. 2-4)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17" name="TextBox 7"/>
          <p:cNvSpPr txBox="1"/>
          <p:nvPr/>
        </p:nvSpPr>
        <p:spPr>
          <a:xfrm>
            <a:off x="-42864" y="148515"/>
            <a:ext cx="12192000" cy="1446550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FOOLISH</a:t>
            </a:r>
          </a:p>
        </p:txBody>
      </p:sp>
      <p:sp>
        <p:nvSpPr>
          <p:cNvPr id="1048618" name="TextBox 2"/>
          <p:cNvSpPr txBox="1"/>
          <p:nvPr/>
        </p:nvSpPr>
        <p:spPr>
          <a:xfrm>
            <a:off x="-42864" y="2025908"/>
            <a:ext cx="11706225" cy="4524315"/>
          </a:xfrm>
          <a:prstGeom prst="rect"/>
          <a:noFill/>
        </p:spPr>
        <p:txBody>
          <a:bodyPr wrap="square">
            <a:spAutoFit/>
          </a:bodyPr>
          <a:p>
            <a:r>
              <a:rPr b="1" dirty="0" sz="4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THESE 5 HAD LAMPS BUT NO ADEQUATE PROVISION OF OIL</a:t>
            </a:r>
          </a:p>
          <a:p>
            <a:endParaRPr b="1" dirty="0" sz="48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r>
              <a:rPr b="1" dirty="0" sz="4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NEGLECTED TO PREPARE FOR THE FUTURE</a:t>
            </a:r>
          </a:p>
          <a:p>
            <a:endParaRPr b="1" dirty="0" sz="48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22" name="TextBox 7"/>
          <p:cNvSpPr txBox="1"/>
          <p:nvPr/>
        </p:nvSpPr>
        <p:spPr>
          <a:xfrm>
            <a:off x="-42864" y="148515"/>
            <a:ext cx="12192000" cy="1446550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FOOLISH</a:t>
            </a:r>
          </a:p>
        </p:txBody>
      </p:sp>
      <p:sp>
        <p:nvSpPr>
          <p:cNvPr id="1048623" name="TextBox 2"/>
          <p:cNvSpPr txBox="1"/>
          <p:nvPr/>
        </p:nvSpPr>
        <p:spPr>
          <a:xfrm>
            <a:off x="-42864" y="2025908"/>
            <a:ext cx="11706225" cy="4154984"/>
          </a:xfrm>
          <a:prstGeom prst="rect"/>
          <a:noFill/>
        </p:spPr>
        <p:txBody>
          <a:bodyPr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44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FAILED TO RECOGNIZE THAT THE BRIDEGROOM WILL COME AT  AN UNEXPECTED TIME</a:t>
            </a:r>
          </a:p>
          <a:p>
            <a:endParaRPr b="1" dirty="0" sz="44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44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ARE “RELIGIOUS” BUT ARE NOT COMMITTED TO CHRIST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27" name="TextBox 7"/>
          <p:cNvSpPr txBox="1"/>
          <p:nvPr/>
        </p:nvSpPr>
        <p:spPr>
          <a:xfrm>
            <a:off x="-42864" y="148515"/>
            <a:ext cx="12192000" cy="1446550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WISE</a:t>
            </a:r>
          </a:p>
        </p:txBody>
      </p:sp>
      <p:sp>
        <p:nvSpPr>
          <p:cNvPr id="1048628" name="TextBox 2"/>
          <p:cNvSpPr txBox="1"/>
          <p:nvPr/>
        </p:nvSpPr>
        <p:spPr>
          <a:xfrm>
            <a:off x="-42864" y="2025908"/>
            <a:ext cx="11706225" cy="4247317"/>
          </a:xfrm>
          <a:prstGeom prst="rect"/>
          <a:noFill/>
        </p:spPr>
        <p:txBody>
          <a:bodyPr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54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PROFESSION OF FAITH OF THE WISE ARE GENUINE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b="1" dirty="0" sz="54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54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UNDERSTAND THE IMPORTANCE  OF PREPAREDNESS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32" name="TextBox 7"/>
          <p:cNvSpPr txBox="1"/>
          <p:nvPr/>
        </p:nvSpPr>
        <p:spPr>
          <a:xfrm>
            <a:off x="-42864" y="148515"/>
            <a:ext cx="12192000" cy="1446550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WISE</a:t>
            </a:r>
          </a:p>
        </p:txBody>
      </p:sp>
      <p:sp>
        <p:nvSpPr>
          <p:cNvPr id="1048633" name="TextBox 2"/>
          <p:cNvSpPr txBox="1"/>
          <p:nvPr/>
        </p:nvSpPr>
        <p:spPr>
          <a:xfrm>
            <a:off x="-42864" y="1743581"/>
            <a:ext cx="11706225" cy="5078313"/>
          </a:xfrm>
          <a:prstGeom prst="rect"/>
          <a:noFill/>
        </p:spPr>
        <p:txBody>
          <a:bodyPr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54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PREPARE THEIR LAMPS AND HAD AMPLE OIL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b="1" dirty="0" sz="54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54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THEY WANTED TO BE FOUND FAITHFUL AND READY FOR THE BRIDEGROOM’S COMING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2"/>
                                        <p:tgtEl>
                                          <p:spTgt spid="1048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37" name="TextBox 7"/>
          <p:cNvSpPr txBox="1"/>
          <p:nvPr/>
        </p:nvSpPr>
        <p:spPr>
          <a:xfrm>
            <a:off x="0" y="1843965"/>
            <a:ext cx="12192000" cy="2800767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PREPARE FOR ETERNITY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41" name="TextBox 7"/>
          <p:cNvSpPr txBox="1"/>
          <p:nvPr/>
        </p:nvSpPr>
        <p:spPr>
          <a:xfrm>
            <a:off x="0" y="643815"/>
            <a:ext cx="12192000" cy="4154984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III. THE DELAY OF THE BRIDEGROOM’S COMING (VV.5-6)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45" name="TextBox 7"/>
          <p:cNvSpPr txBox="1"/>
          <p:nvPr/>
        </p:nvSpPr>
        <p:spPr>
          <a:xfrm>
            <a:off x="0" y="243511"/>
            <a:ext cx="12192000" cy="6370975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60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bridegroom was a long time in coming, and they became drowsy and fell asleep. (v.5)</a:t>
            </a:r>
            <a:endParaRPr b="1" dirty="0" sz="54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b="1" dirty="0" sz="54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b="1" dirty="0" sz="54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60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BRIDEGROOM DID NOT APPEAR SO EARLY AS EXPECTED.</a:t>
            </a:r>
            <a:endParaRPr b="1" dirty="0" sz="60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49" name="TextBox 7"/>
          <p:cNvSpPr txBox="1"/>
          <p:nvPr/>
        </p:nvSpPr>
        <p:spPr>
          <a:xfrm>
            <a:off x="0" y="243511"/>
            <a:ext cx="12192000" cy="6309420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b="1" dirty="0" sz="4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* </a:t>
            </a:r>
            <a:r>
              <a:rPr b="1" dirty="0" sz="60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THERE’S A TIME WHEN THERE’S NO MORE “DELAY”(REV. 10:6-7)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b="1" dirty="0" sz="54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b="1" dirty="0" sz="54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WHY IS THERE A “DELAY”?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53" name="TextBox 7"/>
          <p:cNvSpPr txBox="1"/>
          <p:nvPr/>
        </p:nvSpPr>
        <p:spPr>
          <a:xfrm>
            <a:off x="0" y="414961"/>
            <a:ext cx="12192000" cy="2554545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0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IV. THE CONSEQUENCES OF UNPREPAREDNESS</a:t>
            </a:r>
            <a:endParaRPr b="1" dirty="0" sz="199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57" name="TextBox 7"/>
          <p:cNvSpPr txBox="1"/>
          <p:nvPr/>
        </p:nvSpPr>
        <p:spPr>
          <a:xfrm>
            <a:off x="0" y="414961"/>
            <a:ext cx="12192000" cy="5355312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72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FOOLISH ONES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72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HAVE NO OIL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66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“GIVE US SOME OF YOUR OIL, OUR LAMPS ARE GOING OUT” v.7-8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6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61" name="TextBox 7"/>
          <p:cNvSpPr txBox="1"/>
          <p:nvPr/>
        </p:nvSpPr>
        <p:spPr>
          <a:xfrm>
            <a:off x="0" y="414961"/>
            <a:ext cx="12192000" cy="5632311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72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OIL – REPRESENTS TRUE FAITH,  RIGHTEOUSNESS AND THE ABIDING PRESENCE OF THE  HOLY SPIRIT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Rectangle 12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/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66" name="TextBox 7"/>
          <p:cNvSpPr txBox="1"/>
          <p:nvPr/>
        </p:nvSpPr>
        <p:spPr>
          <a:xfrm>
            <a:off x="552448" y="4814640"/>
            <a:ext cx="9315451" cy="1400400"/>
          </a:xfrm>
          <a:prstGeom prst="rect"/>
        </p:spPr>
        <p:txBody>
          <a:bodyPr anchor="b" bIns="45720" lIns="91440" rIns="91440" rtlCol="0" tIns="45720" vert="horz" wrap="square">
            <a:normAutofit/>
          </a:bodyPr>
          <a:p>
            <a:pPr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b="1" dirty="0" sz="4000" i="1" kern="1200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IS YOUR LAMP GOING OUT --- BECAUSE OF LACK OF “OIL”?</a:t>
            </a:r>
          </a:p>
        </p:txBody>
      </p:sp>
      <p:pic>
        <p:nvPicPr>
          <p:cNvPr id="2097173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 r="13713" b="1"/>
          <a:stretch>
            <a:fillRect/>
          </a:stretch>
        </p:blipFill>
        <p:spPr>
          <a:xfrm>
            <a:off x="6" y="-1"/>
            <a:ext cx="6000749" cy="3911828"/>
          </a:xfrm>
          <a:custGeom>
            <a:avLst/>
            <a:ah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2097174" name="Picture 3" descr="parableoftenvirgins.jp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rcRect r="1" b="63"/>
          <a:stretch>
            <a:fillRect/>
          </a:stretch>
        </p:blipFill>
        <p:spPr bwMode="auto">
          <a:xfrm>
            <a:off x="6191245" y="-1"/>
            <a:ext cx="6000750" cy="3988028"/>
          </a:xfrm>
          <a:custGeom>
            <a:avLst/>
            <a:ah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  <a:noFill/>
        </p:spPr>
      </p:pic>
      <p:grpSp>
        <p:nvGrpSpPr>
          <p:cNvPr id="98" name="Group 14"/>
          <p:cNvGrpSpPr>
            <a:grpSpLocks noMove="1" noResize="1" noRot="1" noGrp="1" noChangeAspect="1"/>
          </p:cNvGrpSpPr>
          <p:nvPr/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048667" name="Freeform: Shape 15"/>
            <p:cNvSpPr/>
            <p:nvPr/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algn="t" blurRad="381000" dir="5400000" dist="152400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lang="en-US"/>
            </a:p>
          </p:txBody>
        </p:sp>
        <p:sp>
          <p:nvSpPr>
            <p:cNvPr id="1048668" name="Freeform: Shape 16"/>
            <p:cNvSpPr/>
            <p:nvPr/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xmlns:r="http://schemas.openxmlformats.org/officeDocument/2006/relationships" r:embed="rId3">
                <a:alphaModFix amt="57000"/>
              </a:blip>
              <a:tile algn="tl" flip="none" sx="100000" sy="100000" tx="0" ty="0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72" name="TextBox 7"/>
          <p:cNvSpPr txBox="1"/>
          <p:nvPr/>
        </p:nvSpPr>
        <p:spPr>
          <a:xfrm>
            <a:off x="0" y="1310311"/>
            <a:ext cx="12192000" cy="4154984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8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WISE JOINED THE BRIDEGROOM IN THE WEDDING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76" name="TextBox 7"/>
          <p:cNvSpPr txBox="1"/>
          <p:nvPr/>
        </p:nvSpPr>
        <p:spPr>
          <a:xfrm>
            <a:off x="0" y="920620"/>
            <a:ext cx="12192000" cy="5016758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0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THE 5 FOOLISH ONES WERE SHUT OUT FOREVER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80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v.10-12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69000"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/>
        </p:spPr>
      </p:pic>
      <p:sp>
        <p:nvSpPr>
          <p:cNvPr id="1048680" name="TextBox 7"/>
          <p:cNvSpPr txBox="1"/>
          <p:nvPr/>
        </p:nvSpPr>
        <p:spPr>
          <a:xfrm>
            <a:off x="0" y="0"/>
            <a:ext cx="12192000" cy="7017306"/>
          </a:xfrm>
          <a:prstGeom prst="rect"/>
          <a:solidFill>
            <a:schemeClr val="bg1">
              <a:alpha val="20000"/>
            </a:schemeClr>
          </a:solidFill>
        </p:spPr>
        <p:txBody>
          <a:bodyPr rtlCol="0" wrap="square">
            <a:spAutoFit/>
          </a:bodyPr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66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CONCLUSION: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b="1" dirty="0" sz="66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66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“THEREFORE KEEP WATCH, BECAUSE YOU DO NOT KNOW THE DAY OR THE HOUR.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b="1" dirty="0" sz="66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b="1" dirty="0" sz="5400" i="1"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algn="tl" blurRad="63500" dir="3600000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MATTHEW 25:13</a:t>
            </a:r>
            <a:endParaRPr b="1" dirty="0" sz="6600" i="1"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algn="tl" blurRad="63500" dir="3600000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joan ruth lago</dc:creator>
  <cp:lastModifiedBy>joan ruth lago</cp:lastModifiedBy>
  <dcterms:created xsi:type="dcterms:W3CDTF">2025-11-07T21:16:07Z</dcterms:created>
  <dcterms:modified xsi:type="dcterms:W3CDTF">2025-11-15T23:10:44Z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e875e702413e4411b6178368155d943d</vt:lpwstr>
  </property>
</Properties>
</file>